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3" r:id="rId4"/>
    <p:sldId id="264" r:id="rId5"/>
    <p:sldId id="27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2/19/2021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January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94677" y="1036168"/>
            <a:ext cx="10770832" cy="9217908"/>
          </a:xfrm>
          <a:prstGeom prst="rect">
            <a:avLst/>
          </a:prstGeom>
        </p:spPr>
        <p:txBody>
          <a:bodyPr wrap="square">
            <a:spAutoFit/>
          </a:bodyPr>
          <a:lstStyle/>
          <a:p>
            <a:endParaRPr lang="en-US" dirty="0"/>
          </a:p>
          <a:p>
            <a:pPr marL="285750" indent="-285750">
              <a:spcAft>
                <a:spcPts val="1200"/>
              </a:spcAft>
              <a:buFont typeface="Arial" panose="020B0604020202020204" pitchFamily="34" charset="0"/>
              <a:buChar char="•"/>
            </a:pPr>
            <a:r>
              <a:rPr lang="en-US" dirty="0"/>
              <a:t>Completed 400 feet of gutter replacement on the north side of WMS.</a:t>
            </a:r>
          </a:p>
          <a:p>
            <a:pPr marL="285750" indent="-285750">
              <a:spcAft>
                <a:spcPts val="1200"/>
              </a:spcAft>
              <a:buFont typeface="Arial" panose="020B0604020202020204" pitchFamily="34" charset="0"/>
              <a:buChar char="•"/>
            </a:pPr>
            <a:r>
              <a:rPr lang="en-US" dirty="0"/>
              <a:t>Completed annual fire system inspections and backflow testing.</a:t>
            </a:r>
          </a:p>
          <a:p>
            <a:pPr marL="285750" indent="-285750">
              <a:spcAft>
                <a:spcPts val="1200"/>
              </a:spcAft>
              <a:buFont typeface="Arial" panose="020B0604020202020204" pitchFamily="34" charset="0"/>
              <a:buChar char="•"/>
            </a:pPr>
            <a:r>
              <a:rPr lang="en-US" dirty="0"/>
              <a:t>Transferred fire system monitoring to Johnson Controls Fire. </a:t>
            </a:r>
          </a:p>
          <a:p>
            <a:pPr marL="285750" indent="-285750">
              <a:spcAft>
                <a:spcPts val="1200"/>
              </a:spcAft>
              <a:buFont typeface="Arial" panose="020B0604020202020204" pitchFamily="34" charset="0"/>
              <a:buChar char="•"/>
            </a:pPr>
            <a:r>
              <a:rPr lang="en-US" dirty="0"/>
              <a:t>Completed main water line replacement in the green gym at WMS. </a:t>
            </a:r>
          </a:p>
          <a:p>
            <a:pPr marL="285750" indent="-285750">
              <a:spcAft>
                <a:spcPts val="1200"/>
              </a:spcAft>
              <a:buFont typeface="Arial" panose="020B0604020202020204" pitchFamily="34" charset="0"/>
              <a:buChar char="•"/>
            </a:pPr>
            <a:r>
              <a:rPr lang="en-US" dirty="0"/>
              <a:t>Installed 4 new bottle fill stations  (WMS,CES, NFES).</a:t>
            </a:r>
          </a:p>
          <a:p>
            <a:pPr marL="285750" indent="-285750">
              <a:spcAft>
                <a:spcPts val="1200"/>
              </a:spcAft>
              <a:buFont typeface="Arial" panose="020B0604020202020204" pitchFamily="34" charset="0"/>
              <a:buChar char="•"/>
            </a:pPr>
            <a:r>
              <a:rPr lang="en-US" dirty="0"/>
              <a:t>Installed TEAM High portable building; occupancy expected 3</a:t>
            </a:r>
            <a:r>
              <a:rPr lang="en-US" baseline="30000" dirty="0"/>
              <a:t>rd</a:t>
            </a:r>
            <a:r>
              <a:rPr lang="en-US" dirty="0"/>
              <a:t> week of February.</a:t>
            </a:r>
          </a:p>
          <a:p>
            <a:pPr marL="285750" indent="-285750">
              <a:spcAft>
                <a:spcPts val="1200"/>
              </a:spcAft>
              <a:buFont typeface="Arial" panose="020B0604020202020204" pitchFamily="34" charset="0"/>
              <a:buChar char="•"/>
            </a:pPr>
            <a:r>
              <a:rPr lang="en-US" dirty="0"/>
              <a:t>Completed annual boiler inspections and annual clean air agency report. </a:t>
            </a:r>
          </a:p>
          <a:p>
            <a:pPr marL="285750" indent="-285750">
              <a:spcAft>
                <a:spcPts val="1200"/>
              </a:spcAft>
              <a:buFont typeface="Arial" panose="020B0604020202020204" pitchFamily="34" charset="0"/>
              <a:buChar char="•"/>
            </a:pPr>
            <a:r>
              <a:rPr lang="en-US" dirty="0"/>
              <a:t>Completed carpet installs at NFES room 211 and WMS room 306.</a:t>
            </a:r>
          </a:p>
          <a:p>
            <a:pPr marL="285750" indent="-285750">
              <a:spcAft>
                <a:spcPts val="1200"/>
              </a:spcAft>
              <a:buFont typeface="Arial" panose="020B0604020202020204" pitchFamily="34" charset="0"/>
              <a:buChar char="•"/>
            </a:pPr>
            <a:r>
              <a:rPr lang="en-US" dirty="0"/>
              <a:t>Installed new 2HP garbage disposal in WMS kitchen.</a:t>
            </a:r>
          </a:p>
          <a:p>
            <a:pPr marL="285750" indent="-285750">
              <a:spcAft>
                <a:spcPts val="1200"/>
              </a:spcAft>
              <a:buFont typeface="Arial" panose="020B0604020202020204" pitchFamily="34" charset="0"/>
              <a:buChar char="•"/>
            </a:pPr>
            <a:r>
              <a:rPr lang="en-US" dirty="0"/>
              <a:t>Completed annual bleacher inspections.</a:t>
            </a:r>
          </a:p>
          <a:p>
            <a:pPr marL="285750" indent="-285750">
              <a:spcAft>
                <a:spcPts val="1200"/>
              </a:spcAft>
              <a:buFont typeface="Arial" panose="020B0604020202020204" pitchFamily="34" charset="0"/>
              <a:buChar char="•"/>
            </a:pPr>
            <a:r>
              <a:rPr lang="en-US" dirty="0"/>
              <a:t>Prepping all schools for the return of students (PPE, physical arrangement of furniture, etc.).  </a:t>
            </a:r>
          </a:p>
          <a:p>
            <a:pPr>
              <a:spcAft>
                <a:spcPts val="600"/>
              </a:spcAft>
            </a:pPr>
            <a:endParaRPr lang="en-US" dirty="0"/>
          </a:p>
          <a:p>
            <a:pPr>
              <a:spcAft>
                <a:spcPts val="600"/>
              </a:spcAft>
            </a:pPr>
            <a:r>
              <a:rPr lang="en-US" dirty="0"/>
              <a:t>  </a:t>
            </a:r>
          </a:p>
          <a:p>
            <a:pPr>
              <a:spcAft>
                <a:spcPts val="600"/>
              </a:spcAft>
            </a:pPr>
            <a:endParaRPr lang="en-US" dirty="0"/>
          </a:p>
          <a:p>
            <a:pPr>
              <a:spcAft>
                <a:spcPts val="600"/>
              </a:spcAft>
            </a:pPr>
            <a:endParaRPr lang="en-US" dirty="0"/>
          </a:p>
          <a:p>
            <a:pPr>
              <a:spcAft>
                <a:spcPts val="600"/>
              </a:spcAft>
            </a:pPr>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A3D5D9FC-4DB9-42BC-8552-4431E2A36E76}"/>
              </a:ext>
            </a:extLst>
          </p:cNvPr>
          <p:cNvPicPr>
            <a:picLocks noChangeAspect="1"/>
          </p:cNvPicPr>
          <p:nvPr/>
        </p:nvPicPr>
        <p:blipFill>
          <a:blip r:embed="rId2"/>
          <a:stretch>
            <a:fillRect/>
          </a:stretch>
        </p:blipFill>
        <p:spPr>
          <a:xfrm>
            <a:off x="472512" y="1264497"/>
            <a:ext cx="6179958" cy="4488189"/>
          </a:xfrm>
          <a:prstGeom prst="rect">
            <a:avLst/>
          </a:prstGeom>
        </p:spPr>
      </p:pic>
      <p:pic>
        <p:nvPicPr>
          <p:cNvPr id="4" name="Picture 3">
            <a:extLst>
              <a:ext uri="{FF2B5EF4-FFF2-40B4-BE49-F238E27FC236}">
                <a16:creationId xmlns:a16="http://schemas.microsoft.com/office/drawing/2014/main" id="{355CEAD6-FB29-40A7-8BFD-87BD64AD9F56}"/>
              </a:ext>
            </a:extLst>
          </p:cNvPr>
          <p:cNvPicPr>
            <a:picLocks noChangeAspect="1"/>
          </p:cNvPicPr>
          <p:nvPr/>
        </p:nvPicPr>
        <p:blipFill>
          <a:blip r:embed="rId3"/>
          <a:stretch>
            <a:fillRect/>
          </a:stretch>
        </p:blipFill>
        <p:spPr>
          <a:xfrm>
            <a:off x="6844575" y="1947223"/>
            <a:ext cx="5116154" cy="2963554"/>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8210486" y="50778"/>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March 2021 report.</a:t>
            </a:r>
          </a:p>
        </p:txBody>
      </p:sp>
      <p:sp>
        <p:nvSpPr>
          <p:cNvPr id="13" name="TextBox 12"/>
          <p:cNvSpPr txBox="1"/>
          <p:nvPr/>
        </p:nvSpPr>
        <p:spPr>
          <a:xfrm flipH="1">
            <a:off x="4433583" y="389375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B4450790-ECE3-4539-A446-01A68FE8AC95}"/>
              </a:ext>
            </a:extLst>
          </p:cNvPr>
          <p:cNvPicPr>
            <a:picLocks noChangeAspect="1"/>
          </p:cNvPicPr>
          <p:nvPr/>
        </p:nvPicPr>
        <p:blipFill>
          <a:blip r:embed="rId2"/>
          <a:stretch>
            <a:fillRect/>
          </a:stretch>
        </p:blipFill>
        <p:spPr>
          <a:xfrm>
            <a:off x="310770" y="990170"/>
            <a:ext cx="3338442" cy="2083291"/>
          </a:xfrm>
          <a:prstGeom prst="rect">
            <a:avLst/>
          </a:prstGeom>
        </p:spPr>
      </p:pic>
      <p:pic>
        <p:nvPicPr>
          <p:cNvPr id="5" name="Picture 4">
            <a:extLst>
              <a:ext uri="{FF2B5EF4-FFF2-40B4-BE49-F238E27FC236}">
                <a16:creationId xmlns:a16="http://schemas.microsoft.com/office/drawing/2014/main" id="{674A3C9F-084F-4FEB-96ED-EB466E047283}"/>
              </a:ext>
            </a:extLst>
          </p:cNvPr>
          <p:cNvPicPr>
            <a:picLocks noChangeAspect="1"/>
          </p:cNvPicPr>
          <p:nvPr/>
        </p:nvPicPr>
        <p:blipFill>
          <a:blip r:embed="rId3"/>
          <a:stretch>
            <a:fillRect/>
          </a:stretch>
        </p:blipFill>
        <p:spPr>
          <a:xfrm>
            <a:off x="310771" y="3463451"/>
            <a:ext cx="3338442" cy="2060714"/>
          </a:xfrm>
          <a:prstGeom prst="rect">
            <a:avLst/>
          </a:prstGeom>
        </p:spPr>
      </p:pic>
      <p:pic>
        <p:nvPicPr>
          <p:cNvPr id="6" name="Picture 5">
            <a:extLst>
              <a:ext uri="{FF2B5EF4-FFF2-40B4-BE49-F238E27FC236}">
                <a16:creationId xmlns:a16="http://schemas.microsoft.com/office/drawing/2014/main" id="{831A3C1E-8581-4D38-A0A9-557E10B37658}"/>
              </a:ext>
            </a:extLst>
          </p:cNvPr>
          <p:cNvPicPr>
            <a:picLocks noChangeAspect="1"/>
          </p:cNvPicPr>
          <p:nvPr/>
        </p:nvPicPr>
        <p:blipFill>
          <a:blip r:embed="rId4"/>
          <a:stretch>
            <a:fillRect/>
          </a:stretch>
        </p:blipFill>
        <p:spPr>
          <a:xfrm>
            <a:off x="4195466" y="574337"/>
            <a:ext cx="3649762" cy="2499124"/>
          </a:xfrm>
          <a:prstGeom prst="rect">
            <a:avLst/>
          </a:prstGeom>
        </p:spPr>
      </p:pic>
      <p:pic>
        <p:nvPicPr>
          <p:cNvPr id="9" name="Picture 8">
            <a:extLst>
              <a:ext uri="{FF2B5EF4-FFF2-40B4-BE49-F238E27FC236}">
                <a16:creationId xmlns:a16="http://schemas.microsoft.com/office/drawing/2014/main" id="{A8163777-8418-4523-8E73-0E73E58D1128}"/>
              </a:ext>
            </a:extLst>
          </p:cNvPr>
          <p:cNvPicPr>
            <a:picLocks noChangeAspect="1"/>
          </p:cNvPicPr>
          <p:nvPr/>
        </p:nvPicPr>
        <p:blipFill>
          <a:blip r:embed="rId5"/>
          <a:stretch>
            <a:fillRect/>
          </a:stretch>
        </p:blipFill>
        <p:spPr>
          <a:xfrm>
            <a:off x="8361242" y="1053849"/>
            <a:ext cx="3234281" cy="2189500"/>
          </a:xfrm>
          <a:prstGeom prst="rect">
            <a:avLst/>
          </a:prstGeom>
        </p:spPr>
      </p:pic>
      <p:pic>
        <p:nvPicPr>
          <p:cNvPr id="10" name="Picture 9">
            <a:extLst>
              <a:ext uri="{FF2B5EF4-FFF2-40B4-BE49-F238E27FC236}">
                <a16:creationId xmlns:a16="http://schemas.microsoft.com/office/drawing/2014/main" id="{A4A517F5-6FCA-4A42-961E-1D9D4DA776B7}"/>
              </a:ext>
            </a:extLst>
          </p:cNvPr>
          <p:cNvPicPr>
            <a:picLocks noChangeAspect="1"/>
          </p:cNvPicPr>
          <p:nvPr/>
        </p:nvPicPr>
        <p:blipFill>
          <a:blip r:embed="rId6"/>
          <a:stretch>
            <a:fillRect/>
          </a:stretch>
        </p:blipFill>
        <p:spPr>
          <a:xfrm>
            <a:off x="8361242" y="3482728"/>
            <a:ext cx="3234281" cy="2178836"/>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86132"/>
            <a:ext cx="10515600" cy="576649"/>
          </a:xfrm>
        </p:spPr>
        <p:txBody>
          <a:bodyPr>
            <a:normAutofit/>
          </a:bodyPr>
          <a:lstStyle/>
          <a:p>
            <a:r>
              <a:rPr lang="en-US" sz="2800" dirty="0">
                <a:latin typeface="+mn-lt"/>
              </a:rPr>
              <a:t>Safety Summary   </a:t>
            </a:r>
          </a:p>
        </p:txBody>
      </p:sp>
      <p:sp>
        <p:nvSpPr>
          <p:cNvPr id="4" name="Rectangle 3"/>
          <p:cNvSpPr/>
          <p:nvPr/>
        </p:nvSpPr>
        <p:spPr>
          <a:xfrm>
            <a:off x="502815" y="1130450"/>
            <a:ext cx="9525000" cy="1754326"/>
          </a:xfrm>
          <a:prstGeom prst="rect">
            <a:avLst/>
          </a:prstGeom>
        </p:spPr>
        <p:txBody>
          <a:bodyPr wrap="square">
            <a:spAutoFit/>
          </a:bodyPr>
          <a:lstStyle/>
          <a:p>
            <a:r>
              <a:rPr lang="en-US" u="sng" dirty="0"/>
              <a:t>Staff Accidents/Incidents </a:t>
            </a:r>
          </a:p>
          <a:p>
            <a:r>
              <a:rPr lang="en-US" dirty="0"/>
              <a:t>NFES -Staff member caught shoe on floor, tripped and bruised their left knee.</a:t>
            </a:r>
          </a:p>
          <a:p>
            <a:r>
              <a:rPr lang="en-US" dirty="0"/>
              <a:t>CES – Escalated student pushed employee, fell backwards and strained their back. </a:t>
            </a:r>
          </a:p>
          <a:p>
            <a:endParaRPr lang="en-US" dirty="0"/>
          </a:p>
          <a:p>
            <a:r>
              <a:rPr lang="en-US" u="sng" dirty="0"/>
              <a:t>Student Accidents/Injuries  </a:t>
            </a:r>
          </a:p>
          <a:p>
            <a:r>
              <a:rPr lang="en-US" dirty="0"/>
              <a:t>WMS – Escalated student bit own arm, minor skin abrasion.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79586</TotalTime>
  <Words>287</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609</cp:revision>
  <cp:lastPrinted>2019-10-23T16:17:44Z</cp:lastPrinted>
  <dcterms:created xsi:type="dcterms:W3CDTF">2016-04-19T23:51:26Z</dcterms:created>
  <dcterms:modified xsi:type="dcterms:W3CDTF">2021-02-19T17:50:30Z</dcterms:modified>
</cp:coreProperties>
</file>